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77" r:id="rId6"/>
    <p:sldId id="267" r:id="rId7"/>
    <p:sldId id="268" r:id="rId8"/>
    <p:sldId id="269" r:id="rId9"/>
    <p:sldId id="271" r:id="rId10"/>
    <p:sldId id="272" r:id="rId11"/>
    <p:sldId id="273" r:id="rId12"/>
    <p:sldId id="274" r:id="rId13"/>
    <p:sldId id="279" r:id="rId14"/>
    <p:sldId id="280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75" r:id="rId24"/>
    <p:sldId id="27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738F34-9363-489D-B955-48A37CFA04D7}" v="77" dt="2020-01-20T21:32:41.1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fif>
</file>

<file path=ppt/media/image33.jpg>
</file>

<file path=ppt/media/image34.png>
</file>

<file path=ppt/media/image35.PNG>
</file>

<file path=ppt/media/image36.PNG>
</file>

<file path=ppt/media/image37.png>
</file>

<file path=ppt/media/image38.jpg>
</file>

<file path=ppt/media/image39.jpg>
</file>

<file path=ppt/media/image4.jpg>
</file>

<file path=ppt/media/image40.png>
</file>

<file path=ppt/media/image41.png>
</file>

<file path=ppt/media/image42.PNG>
</file>

<file path=ppt/media/image43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fi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5">
            <a:extLst>
              <a:ext uri="{FF2B5EF4-FFF2-40B4-BE49-F238E27FC236}">
                <a16:creationId xmlns:a16="http://schemas.microsoft.com/office/drawing/2014/main" id="{2D529E20-662F-4915-ACD7-970C026FD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677511" flipH="1">
            <a:off x="3527283" y="1857885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pic>
        <p:nvPicPr>
          <p:cNvPr id="1026" name="Picture 2" descr="Image result for carte grise italienne">
            <a:extLst>
              <a:ext uri="{FF2B5EF4-FFF2-40B4-BE49-F238E27FC236}">
                <a16:creationId xmlns:a16="http://schemas.microsoft.com/office/drawing/2014/main" id="{76DA54D2-D8CD-410E-A299-4B06F525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38" r="27573" b="-1"/>
          <a:stretch/>
        </p:blipFill>
        <p:spPr bwMode="auto">
          <a:xfrm>
            <a:off x="423337" y="402166"/>
            <a:ext cx="4932951" cy="6053670"/>
          </a:xfrm>
          <a:custGeom>
            <a:avLst/>
            <a:gdLst>
              <a:gd name="connsiteX0" fmla="*/ 0 w 4932951"/>
              <a:gd name="connsiteY0" fmla="*/ 0 h 6053670"/>
              <a:gd name="connsiteX1" fmla="*/ 3678393 w 4932951"/>
              <a:gd name="connsiteY1" fmla="*/ 0 h 6053670"/>
              <a:gd name="connsiteX2" fmla="*/ 4478865 w 4932951"/>
              <a:gd name="connsiteY2" fmla="*/ 0 h 6053670"/>
              <a:gd name="connsiteX3" fmla="*/ 4931853 w 4932951"/>
              <a:gd name="connsiteY3" fmla="*/ 0 h 6053670"/>
              <a:gd name="connsiteX4" fmla="*/ 4908487 w 4932951"/>
              <a:gd name="connsiteY4" fmla="*/ 137419 h 6053670"/>
              <a:gd name="connsiteX5" fmla="*/ 4886218 w 4932951"/>
              <a:gd name="connsiteY5" fmla="*/ 274232 h 6053670"/>
              <a:gd name="connsiteX6" fmla="*/ 4864421 w 4932951"/>
              <a:gd name="connsiteY6" fmla="*/ 411650 h 6053670"/>
              <a:gd name="connsiteX7" fmla="*/ 4845759 w 4932951"/>
              <a:gd name="connsiteY7" fmla="*/ 549673 h 6053670"/>
              <a:gd name="connsiteX8" fmla="*/ 4826941 w 4932951"/>
              <a:gd name="connsiteY8" fmla="*/ 687092 h 6053670"/>
              <a:gd name="connsiteX9" fmla="*/ 4809377 w 4932951"/>
              <a:gd name="connsiteY9" fmla="*/ 825115 h 6053670"/>
              <a:gd name="connsiteX10" fmla="*/ 4794322 w 4932951"/>
              <a:gd name="connsiteY10" fmla="*/ 961323 h 6053670"/>
              <a:gd name="connsiteX11" fmla="*/ 4780052 w 4932951"/>
              <a:gd name="connsiteY11" fmla="*/ 1099347 h 6053670"/>
              <a:gd name="connsiteX12" fmla="*/ 4767035 w 4932951"/>
              <a:gd name="connsiteY12" fmla="*/ 1236765 h 6053670"/>
              <a:gd name="connsiteX13" fmla="*/ 4755744 w 4932951"/>
              <a:gd name="connsiteY13" fmla="*/ 1371761 h 6053670"/>
              <a:gd name="connsiteX14" fmla="*/ 4744453 w 4932951"/>
              <a:gd name="connsiteY14" fmla="*/ 1508574 h 6053670"/>
              <a:gd name="connsiteX15" fmla="*/ 4735044 w 4932951"/>
              <a:gd name="connsiteY15" fmla="*/ 1643572 h 6053670"/>
              <a:gd name="connsiteX16" fmla="*/ 4727674 w 4932951"/>
              <a:gd name="connsiteY16" fmla="*/ 1778568 h 6053670"/>
              <a:gd name="connsiteX17" fmla="*/ 4719990 w 4932951"/>
              <a:gd name="connsiteY17" fmla="*/ 1912960 h 6053670"/>
              <a:gd name="connsiteX18" fmla="*/ 4713560 w 4932951"/>
              <a:gd name="connsiteY18" fmla="*/ 2046141 h 6053670"/>
              <a:gd name="connsiteX19" fmla="*/ 4709012 w 4932951"/>
              <a:gd name="connsiteY19" fmla="*/ 2178111 h 6053670"/>
              <a:gd name="connsiteX20" fmla="*/ 4705092 w 4932951"/>
              <a:gd name="connsiteY20" fmla="*/ 2310081 h 6053670"/>
              <a:gd name="connsiteX21" fmla="*/ 4701328 w 4932951"/>
              <a:gd name="connsiteY21" fmla="*/ 2440840 h 6053670"/>
              <a:gd name="connsiteX22" fmla="*/ 4699603 w 4932951"/>
              <a:gd name="connsiteY22" fmla="*/ 2569783 h 6053670"/>
              <a:gd name="connsiteX23" fmla="*/ 4697721 w 4932951"/>
              <a:gd name="connsiteY23" fmla="*/ 2698726 h 6053670"/>
              <a:gd name="connsiteX24" fmla="*/ 4696780 w 4932951"/>
              <a:gd name="connsiteY24" fmla="*/ 2825853 h 6053670"/>
              <a:gd name="connsiteX25" fmla="*/ 4697721 w 4932951"/>
              <a:gd name="connsiteY25" fmla="*/ 2951770 h 6053670"/>
              <a:gd name="connsiteX26" fmla="*/ 4697721 w 4932951"/>
              <a:gd name="connsiteY26" fmla="*/ 3076475 h 6053670"/>
              <a:gd name="connsiteX27" fmla="*/ 4699603 w 4932951"/>
              <a:gd name="connsiteY27" fmla="*/ 3199970 h 6053670"/>
              <a:gd name="connsiteX28" fmla="*/ 4702426 w 4932951"/>
              <a:gd name="connsiteY28" fmla="*/ 3321043 h 6053670"/>
              <a:gd name="connsiteX29" fmla="*/ 4705092 w 4932951"/>
              <a:gd name="connsiteY29" fmla="*/ 3440906 h 6053670"/>
              <a:gd name="connsiteX30" fmla="*/ 4708071 w 4932951"/>
              <a:gd name="connsiteY30" fmla="*/ 3558347 h 6053670"/>
              <a:gd name="connsiteX31" fmla="*/ 4712619 w 4932951"/>
              <a:gd name="connsiteY31" fmla="*/ 3675183 h 6053670"/>
              <a:gd name="connsiteX32" fmla="*/ 4717480 w 4932951"/>
              <a:gd name="connsiteY32" fmla="*/ 3790203 h 6053670"/>
              <a:gd name="connsiteX33" fmla="*/ 4721871 w 4932951"/>
              <a:gd name="connsiteY33" fmla="*/ 3902801 h 6053670"/>
              <a:gd name="connsiteX34" fmla="*/ 4734260 w 4932951"/>
              <a:gd name="connsiteY34" fmla="*/ 4122549 h 6053670"/>
              <a:gd name="connsiteX35" fmla="*/ 4747433 w 4932951"/>
              <a:gd name="connsiteY35" fmla="*/ 4333217 h 6053670"/>
              <a:gd name="connsiteX36" fmla="*/ 4761233 w 4932951"/>
              <a:gd name="connsiteY36" fmla="*/ 4535409 h 6053670"/>
              <a:gd name="connsiteX37" fmla="*/ 4776445 w 4932951"/>
              <a:gd name="connsiteY37" fmla="*/ 4726705 h 6053670"/>
              <a:gd name="connsiteX38" fmla="*/ 4792283 w 4932951"/>
              <a:gd name="connsiteY38" fmla="*/ 4909526 h 6053670"/>
              <a:gd name="connsiteX39" fmla="*/ 4809377 w 4932951"/>
              <a:gd name="connsiteY39" fmla="*/ 5079029 h 6053670"/>
              <a:gd name="connsiteX40" fmla="*/ 4826157 w 4932951"/>
              <a:gd name="connsiteY40" fmla="*/ 5238240 h 6053670"/>
              <a:gd name="connsiteX41" fmla="*/ 4842936 w 4932951"/>
              <a:gd name="connsiteY41" fmla="*/ 5384739 h 6053670"/>
              <a:gd name="connsiteX42" fmla="*/ 4858775 w 4932951"/>
              <a:gd name="connsiteY42" fmla="*/ 5519131 h 6053670"/>
              <a:gd name="connsiteX43" fmla="*/ 4873830 w 4932951"/>
              <a:gd name="connsiteY43" fmla="*/ 5638388 h 6053670"/>
              <a:gd name="connsiteX44" fmla="*/ 4888100 w 4932951"/>
              <a:gd name="connsiteY44" fmla="*/ 5746143 h 6053670"/>
              <a:gd name="connsiteX45" fmla="*/ 4900019 w 4932951"/>
              <a:gd name="connsiteY45" fmla="*/ 5836948 h 6053670"/>
              <a:gd name="connsiteX46" fmla="*/ 4911310 w 4932951"/>
              <a:gd name="connsiteY46" fmla="*/ 5913225 h 6053670"/>
              <a:gd name="connsiteX47" fmla="*/ 4927462 w 4932951"/>
              <a:gd name="connsiteY47" fmla="*/ 6017953 h 6053670"/>
              <a:gd name="connsiteX48" fmla="*/ 4932951 w 4932951"/>
              <a:gd name="connsiteY48" fmla="*/ 6053670 h 6053670"/>
              <a:gd name="connsiteX49" fmla="*/ 4478865 w 4932951"/>
              <a:gd name="connsiteY49" fmla="*/ 6053670 h 6053670"/>
              <a:gd name="connsiteX50" fmla="*/ 3683097 w 4932951"/>
              <a:gd name="connsiteY50" fmla="*/ 6053670 h 6053670"/>
              <a:gd name="connsiteX51" fmla="*/ 0 w 4932951"/>
              <a:gd name="connsiteY51" fmla="*/ 6053670 h 6053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32951" h="6053670">
                <a:moveTo>
                  <a:pt x="0" y="0"/>
                </a:moveTo>
                <a:lnTo>
                  <a:pt x="3678393" y="0"/>
                </a:lnTo>
                <a:lnTo>
                  <a:pt x="4478865" y="0"/>
                </a:lnTo>
                <a:lnTo>
                  <a:pt x="4931853" y="0"/>
                </a:lnTo>
                <a:lnTo>
                  <a:pt x="4908487" y="137419"/>
                </a:lnTo>
                <a:lnTo>
                  <a:pt x="4886218" y="274232"/>
                </a:lnTo>
                <a:lnTo>
                  <a:pt x="4864421" y="411650"/>
                </a:lnTo>
                <a:lnTo>
                  <a:pt x="4845759" y="549673"/>
                </a:lnTo>
                <a:lnTo>
                  <a:pt x="4826941" y="687092"/>
                </a:lnTo>
                <a:lnTo>
                  <a:pt x="4809377" y="825115"/>
                </a:lnTo>
                <a:lnTo>
                  <a:pt x="4794322" y="961323"/>
                </a:lnTo>
                <a:lnTo>
                  <a:pt x="4780052" y="1099347"/>
                </a:lnTo>
                <a:lnTo>
                  <a:pt x="4767035" y="1236765"/>
                </a:lnTo>
                <a:lnTo>
                  <a:pt x="4755744" y="1371761"/>
                </a:lnTo>
                <a:lnTo>
                  <a:pt x="4744453" y="1508574"/>
                </a:lnTo>
                <a:lnTo>
                  <a:pt x="4735044" y="1643572"/>
                </a:lnTo>
                <a:lnTo>
                  <a:pt x="4727674" y="1778568"/>
                </a:lnTo>
                <a:lnTo>
                  <a:pt x="4719990" y="1912960"/>
                </a:lnTo>
                <a:lnTo>
                  <a:pt x="4713560" y="2046141"/>
                </a:lnTo>
                <a:lnTo>
                  <a:pt x="4709012" y="2178111"/>
                </a:lnTo>
                <a:lnTo>
                  <a:pt x="4705092" y="2310081"/>
                </a:lnTo>
                <a:lnTo>
                  <a:pt x="4701328" y="2440840"/>
                </a:lnTo>
                <a:lnTo>
                  <a:pt x="4699603" y="2569783"/>
                </a:lnTo>
                <a:lnTo>
                  <a:pt x="4697721" y="2698726"/>
                </a:lnTo>
                <a:lnTo>
                  <a:pt x="4696780" y="2825853"/>
                </a:lnTo>
                <a:lnTo>
                  <a:pt x="4697721" y="2951770"/>
                </a:lnTo>
                <a:lnTo>
                  <a:pt x="4697721" y="3076475"/>
                </a:lnTo>
                <a:lnTo>
                  <a:pt x="4699603" y="3199970"/>
                </a:lnTo>
                <a:lnTo>
                  <a:pt x="4702426" y="3321043"/>
                </a:lnTo>
                <a:lnTo>
                  <a:pt x="4705092" y="3440906"/>
                </a:lnTo>
                <a:lnTo>
                  <a:pt x="4708071" y="3558347"/>
                </a:lnTo>
                <a:lnTo>
                  <a:pt x="4712619" y="3675183"/>
                </a:lnTo>
                <a:lnTo>
                  <a:pt x="4717480" y="3790203"/>
                </a:lnTo>
                <a:lnTo>
                  <a:pt x="4721871" y="3902801"/>
                </a:lnTo>
                <a:lnTo>
                  <a:pt x="4734260" y="4122549"/>
                </a:lnTo>
                <a:lnTo>
                  <a:pt x="4747433" y="4333217"/>
                </a:lnTo>
                <a:lnTo>
                  <a:pt x="4761233" y="4535409"/>
                </a:lnTo>
                <a:lnTo>
                  <a:pt x="4776445" y="4726705"/>
                </a:lnTo>
                <a:lnTo>
                  <a:pt x="4792283" y="4909526"/>
                </a:lnTo>
                <a:lnTo>
                  <a:pt x="4809377" y="5079029"/>
                </a:lnTo>
                <a:lnTo>
                  <a:pt x="4826157" y="5238240"/>
                </a:lnTo>
                <a:lnTo>
                  <a:pt x="4842936" y="5384739"/>
                </a:lnTo>
                <a:lnTo>
                  <a:pt x="4858775" y="5519131"/>
                </a:lnTo>
                <a:lnTo>
                  <a:pt x="4873830" y="5638388"/>
                </a:lnTo>
                <a:lnTo>
                  <a:pt x="4888100" y="5746143"/>
                </a:lnTo>
                <a:lnTo>
                  <a:pt x="4900019" y="5836948"/>
                </a:lnTo>
                <a:lnTo>
                  <a:pt x="4911310" y="5913225"/>
                </a:lnTo>
                <a:lnTo>
                  <a:pt x="4927462" y="6017953"/>
                </a:lnTo>
                <a:lnTo>
                  <a:pt x="4932951" y="6053670"/>
                </a:lnTo>
                <a:lnTo>
                  <a:pt x="4478865" y="6053670"/>
                </a:lnTo>
                <a:lnTo>
                  <a:pt x="3683097" y="6053670"/>
                </a:lnTo>
                <a:lnTo>
                  <a:pt x="0" y="605367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 5">
            <a:extLst>
              <a:ext uri="{FF2B5EF4-FFF2-40B4-BE49-F238E27FC236}">
                <a16:creationId xmlns:a16="http://schemas.microsoft.com/office/drawing/2014/main" id="{1AD5EB79-7F9A-4BBC-92A5-188382CBA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9F7E486-1BCB-44A6-A14A-637715502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5061" y="1241266"/>
            <a:ext cx="5428551" cy="3153753"/>
          </a:xfrm>
        </p:spPr>
        <p:txBody>
          <a:bodyPr>
            <a:normAutofit/>
          </a:bodyPr>
          <a:lstStyle/>
          <a:p>
            <a:r>
              <a:rPr lang="fr-FR" dirty="0"/>
              <a:t>Traitements des images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B8EE883-FC12-472B-AC4B-C59128AB4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5061" y="4591665"/>
            <a:ext cx="5428551" cy="1622322"/>
          </a:xfrm>
        </p:spPr>
        <p:txBody>
          <a:bodyPr>
            <a:normAutofit fontScale="92500" lnSpcReduction="10000"/>
          </a:bodyPr>
          <a:lstStyle/>
          <a:p>
            <a:r>
              <a:rPr lang="fr-FR" sz="2400" dirty="0"/>
              <a:t>Automatiser la lecture de documents d’immatriculation</a:t>
            </a:r>
          </a:p>
          <a:p>
            <a:endParaRPr lang="fr-FR" sz="2400" dirty="0"/>
          </a:p>
          <a:p>
            <a:r>
              <a:rPr lang="fr-FR" sz="2400" dirty="0"/>
              <a:t>Florent bouisset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9B8A17F-DC3A-4D9A-AA53-9BFB894CD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363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Pre-</a:t>
            </a:r>
            <a:r>
              <a:rPr lang="fr-FR" dirty="0" err="1">
                <a:solidFill>
                  <a:schemeClr val="tx1"/>
                </a:solidFill>
              </a:rPr>
              <a:t>Processing</a:t>
            </a:r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6F3A9E98-DE4B-4BB7-A30C-C8E19EC08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560" y="1610128"/>
            <a:ext cx="2472335" cy="3500652"/>
          </a:xfrm>
          <a:prstGeom prst="rect">
            <a:avLst/>
          </a:prstGeom>
        </p:spPr>
      </p:pic>
      <p:pic>
        <p:nvPicPr>
          <p:cNvPr id="7" name="Image 6" descr="Une image contenant capture d’écran, texte&#10;&#10;Description générée automatiquement">
            <a:extLst>
              <a:ext uri="{FF2B5EF4-FFF2-40B4-BE49-F238E27FC236}">
                <a16:creationId xmlns:a16="http://schemas.microsoft.com/office/drawing/2014/main" id="{BF0F8C67-392C-49FB-97D5-EC4E008E99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74"/>
          <a:stretch/>
        </p:blipFill>
        <p:spPr>
          <a:xfrm>
            <a:off x="7366719" y="1507089"/>
            <a:ext cx="3253104" cy="3603691"/>
          </a:xfrm>
          <a:prstGeom prst="rect">
            <a:avLst/>
          </a:prstGeom>
        </p:spPr>
      </p:pic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DDA13909-4DFA-4EC2-880F-58DA428989F1}"/>
              </a:ext>
            </a:extLst>
          </p:cNvPr>
          <p:cNvSpPr/>
          <p:nvPr/>
        </p:nvSpPr>
        <p:spPr>
          <a:xfrm>
            <a:off x="3913436" y="4273417"/>
            <a:ext cx="3453283" cy="284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3EF4D0-05E2-4E6A-9577-62D95ED0250A}"/>
              </a:ext>
            </a:extLst>
          </p:cNvPr>
          <p:cNvSpPr/>
          <p:nvPr/>
        </p:nvSpPr>
        <p:spPr>
          <a:xfrm>
            <a:off x="4413372" y="2402101"/>
            <a:ext cx="255563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- Passage en niveau   de gris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Unsharp</a:t>
            </a:r>
            <a:r>
              <a:rPr lang="fr-FR" dirty="0"/>
              <a:t> </a:t>
            </a:r>
            <a:r>
              <a:rPr lang="fr-FR" dirty="0" err="1"/>
              <a:t>Masking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err="1"/>
              <a:t>Laplacian</a:t>
            </a:r>
            <a:r>
              <a:rPr lang="fr-FR" dirty="0"/>
              <a:t> </a:t>
            </a:r>
            <a:r>
              <a:rPr lang="fr-FR" dirty="0" err="1"/>
              <a:t>sharpening</a:t>
            </a:r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DEDAD17-FD03-42B8-938E-B1652ADA0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560" y="5307950"/>
            <a:ext cx="3829050" cy="8001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3C25DE0-E110-48CA-9E64-81E7D0155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1326" y="5298425"/>
            <a:ext cx="463867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33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Filtrage fréquentiel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591FBC5-AEDD-4AC2-82EC-BF7CEA7F0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52" t="21946" r="48864" b="24223"/>
          <a:stretch/>
        </p:blipFill>
        <p:spPr>
          <a:xfrm>
            <a:off x="593217" y="2154806"/>
            <a:ext cx="4861737" cy="3359586"/>
          </a:xfrm>
          <a:prstGeom prst="rect">
            <a:avLst/>
          </a:prstGeom>
        </p:spPr>
      </p:pic>
      <p:pic>
        <p:nvPicPr>
          <p:cNvPr id="17" name="Image 1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F71E52D4-DB41-456D-9A59-9FCB716EBA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273" t="23974" r="8271" b="25365"/>
          <a:stretch/>
        </p:blipFill>
        <p:spPr>
          <a:xfrm>
            <a:off x="5625440" y="3485622"/>
            <a:ext cx="5020198" cy="2759060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0E1CDEA4-9B44-443F-9F51-5EF445B14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580" t="23414" r="8869" b="25579"/>
          <a:stretch/>
        </p:blipFill>
        <p:spPr>
          <a:xfrm>
            <a:off x="5624317" y="615000"/>
            <a:ext cx="5026661" cy="275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63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Résultats : Image 1</a:t>
            </a:r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77C064B8-462D-40CE-82C7-AA76072DE7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954" y="1389678"/>
            <a:ext cx="3560362" cy="5041221"/>
          </a:xfrm>
        </p:spPr>
      </p:pic>
      <p:pic>
        <p:nvPicPr>
          <p:cNvPr id="7" name="Image 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9986984-B5BC-4F7E-8296-E326A3A0D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1022" y="666784"/>
            <a:ext cx="3089639" cy="2622379"/>
          </a:xfrm>
          <a:prstGeom prst="rect">
            <a:avLst/>
          </a:prstGeom>
        </p:spPr>
      </p:pic>
      <p:pic>
        <p:nvPicPr>
          <p:cNvPr id="11" name="Image 10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5F45C1C1-24FC-41E0-AB74-4DFB6B37A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5676" y="3392710"/>
            <a:ext cx="5031277" cy="279850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B5D912D-8020-41BB-9B9A-9D14A6BD222D}"/>
              </a:ext>
            </a:extLst>
          </p:cNvPr>
          <p:cNvSpPr/>
          <p:nvPr/>
        </p:nvSpPr>
        <p:spPr>
          <a:xfrm>
            <a:off x="9261209" y="1977973"/>
            <a:ext cx="15552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90%</a:t>
            </a:r>
          </a:p>
        </p:txBody>
      </p:sp>
    </p:spTree>
    <p:extLst>
      <p:ext uri="{BB962C8B-B14F-4D97-AF65-F5344CB8AC3E}">
        <p14:creationId xmlns:p14="http://schemas.microsoft.com/office/powerpoint/2010/main" val="408190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Résultats : Image 2</a:t>
            </a:r>
          </a:p>
        </p:txBody>
      </p:sp>
      <p:pic>
        <p:nvPicPr>
          <p:cNvPr id="9" name="Espace réservé du contenu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92B2BB16-6075-44F6-9B18-0297D64209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952" y="1964839"/>
            <a:ext cx="4702948" cy="3879031"/>
          </a:xfrm>
        </p:spPr>
      </p:pic>
      <p:pic>
        <p:nvPicPr>
          <p:cNvPr id="16" name="Image 1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A201A78-D5C3-459E-B2E3-2CED88256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317" y="578628"/>
            <a:ext cx="2711091" cy="2297248"/>
          </a:xfrm>
          <a:prstGeom prst="rect">
            <a:avLst/>
          </a:prstGeom>
        </p:spPr>
      </p:pic>
      <p:pic>
        <p:nvPicPr>
          <p:cNvPr id="18" name="Image 1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C608A335-F0CA-41D3-8718-058919AD4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852" y="2987107"/>
            <a:ext cx="3550487" cy="300425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DD2FF0-8DA9-469F-83AF-9C26CB562338}"/>
              </a:ext>
            </a:extLst>
          </p:cNvPr>
          <p:cNvSpPr/>
          <p:nvPr/>
        </p:nvSpPr>
        <p:spPr>
          <a:xfrm>
            <a:off x="9261209" y="1977973"/>
            <a:ext cx="15552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90%</a:t>
            </a:r>
          </a:p>
        </p:txBody>
      </p:sp>
    </p:spTree>
    <p:extLst>
      <p:ext uri="{BB962C8B-B14F-4D97-AF65-F5344CB8AC3E}">
        <p14:creationId xmlns:p14="http://schemas.microsoft.com/office/powerpoint/2010/main" val="349802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Résultats : Image 3</a:t>
            </a:r>
          </a:p>
        </p:txBody>
      </p:sp>
      <p:pic>
        <p:nvPicPr>
          <p:cNvPr id="4" name="Image 3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9249F80-D1DD-4FEE-826C-F06261856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836" y="754891"/>
            <a:ext cx="2631607" cy="2238096"/>
          </a:xfrm>
          <a:prstGeom prst="rect">
            <a:avLst/>
          </a:prstGeom>
        </p:spPr>
      </p:pic>
      <p:pic>
        <p:nvPicPr>
          <p:cNvPr id="9" name="Image 8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AF325E46-5E44-495A-9404-46CF6FABE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1472" y="3280481"/>
            <a:ext cx="4010943" cy="2936436"/>
          </a:xfrm>
          <a:prstGeom prst="rect">
            <a:avLst/>
          </a:prstGeom>
        </p:spPr>
      </p:pic>
      <p:pic>
        <p:nvPicPr>
          <p:cNvPr id="18" name="Espace réservé du contenu 1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AFD66B2-38A8-4509-AF0C-BD2764AB35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38519" y="1583417"/>
            <a:ext cx="4458646" cy="6482872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95DEC4-8C62-4BC0-BDC7-A09BF56B6800}"/>
              </a:ext>
            </a:extLst>
          </p:cNvPr>
          <p:cNvSpPr/>
          <p:nvPr/>
        </p:nvSpPr>
        <p:spPr>
          <a:xfrm>
            <a:off x="9462305" y="2213404"/>
            <a:ext cx="15552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60%</a:t>
            </a:r>
          </a:p>
        </p:txBody>
      </p:sp>
    </p:spTree>
    <p:extLst>
      <p:ext uri="{BB962C8B-B14F-4D97-AF65-F5344CB8AC3E}">
        <p14:creationId xmlns:p14="http://schemas.microsoft.com/office/powerpoint/2010/main" val="4046565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Résultats : Image 4</a:t>
            </a:r>
          </a:p>
        </p:txBody>
      </p:sp>
      <p:pic>
        <p:nvPicPr>
          <p:cNvPr id="4" name="Image 3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72BE9912-04B1-4D96-962C-1AA73D445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543" y="2021746"/>
            <a:ext cx="4476002" cy="3806693"/>
          </a:xfrm>
          <a:prstGeom prst="rect">
            <a:avLst/>
          </a:prstGeom>
        </p:spPr>
      </p:pic>
      <p:pic>
        <p:nvPicPr>
          <p:cNvPr id="16" name="Espace réservé du contenu 15" descr="Une image contenant texte, journal&#10;&#10;Description générée automatiquement">
            <a:extLst>
              <a:ext uri="{FF2B5EF4-FFF2-40B4-BE49-F238E27FC236}">
                <a16:creationId xmlns:a16="http://schemas.microsoft.com/office/drawing/2014/main" id="{B82728F4-AFBC-47F2-9DCF-A8138B0C0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6213" y="1366070"/>
            <a:ext cx="3439134" cy="4867485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C688F9-4995-41F5-AC77-403EA56227C0}"/>
              </a:ext>
            </a:extLst>
          </p:cNvPr>
          <p:cNvSpPr/>
          <p:nvPr/>
        </p:nvSpPr>
        <p:spPr>
          <a:xfrm>
            <a:off x="9488729" y="1104465"/>
            <a:ext cx="11673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0%</a:t>
            </a:r>
          </a:p>
        </p:txBody>
      </p:sp>
    </p:spTree>
    <p:extLst>
      <p:ext uri="{BB962C8B-B14F-4D97-AF65-F5344CB8AC3E}">
        <p14:creationId xmlns:p14="http://schemas.microsoft.com/office/powerpoint/2010/main" val="1375711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Résultats : Image 5</a:t>
            </a:r>
          </a:p>
        </p:txBody>
      </p:sp>
      <p:pic>
        <p:nvPicPr>
          <p:cNvPr id="9" name="Espace réservé du contenu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6338C72B-5BB6-4B93-A82E-F8F161FD5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651" y="1366071"/>
            <a:ext cx="4590134" cy="6581546"/>
          </a:xfrm>
        </p:spPr>
      </p:pic>
      <p:pic>
        <p:nvPicPr>
          <p:cNvPr id="16" name="Image 1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C776A439-3B4F-4AE1-A058-3C9D6CEA9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217" y="606490"/>
            <a:ext cx="2613620" cy="2222798"/>
          </a:xfrm>
          <a:prstGeom prst="rect">
            <a:avLst/>
          </a:prstGeom>
        </p:spPr>
      </p:pic>
      <p:pic>
        <p:nvPicPr>
          <p:cNvPr id="18" name="Image 1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F8D6C4B-C201-4A78-8870-2B364D40C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436" y="2946884"/>
            <a:ext cx="4189549" cy="343962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2D6209-9417-4AB0-96EC-1B2635FB954C}"/>
              </a:ext>
            </a:extLst>
          </p:cNvPr>
          <p:cNvSpPr/>
          <p:nvPr/>
        </p:nvSpPr>
        <p:spPr>
          <a:xfrm>
            <a:off x="9462305" y="1964756"/>
            <a:ext cx="15552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40%</a:t>
            </a:r>
          </a:p>
        </p:txBody>
      </p:sp>
    </p:spTree>
    <p:extLst>
      <p:ext uri="{BB962C8B-B14F-4D97-AF65-F5344CB8AC3E}">
        <p14:creationId xmlns:p14="http://schemas.microsoft.com/office/powerpoint/2010/main" val="346081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Résultats : Image 6</a:t>
            </a:r>
          </a:p>
        </p:txBody>
      </p:sp>
      <p:pic>
        <p:nvPicPr>
          <p:cNvPr id="9" name="Espace réservé du contenu 8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869322E-607B-4534-AFF1-B8B36CE60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6318" y="3102682"/>
            <a:ext cx="5061069" cy="3283831"/>
          </a:xfrm>
        </p:spPr>
      </p:pic>
      <p:pic>
        <p:nvPicPr>
          <p:cNvPr id="16" name="Image 1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1FEC4CA9-8EC9-4FC0-9833-33D95267F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135" y="635360"/>
            <a:ext cx="2730784" cy="2322443"/>
          </a:xfrm>
          <a:prstGeom prst="rect">
            <a:avLst/>
          </a:prstGeom>
        </p:spPr>
      </p:pic>
      <p:pic>
        <p:nvPicPr>
          <p:cNvPr id="18" name="Image 1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C4FC1B24-07B6-4F9F-A375-3FC9B0058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003" y="1436912"/>
            <a:ext cx="4088850" cy="572950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8C16A57-6214-48A1-9468-6DD8BC98D8CC}"/>
              </a:ext>
            </a:extLst>
          </p:cNvPr>
          <p:cNvSpPr/>
          <p:nvPr/>
        </p:nvSpPr>
        <p:spPr>
          <a:xfrm>
            <a:off x="9375919" y="1952806"/>
            <a:ext cx="15552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20%</a:t>
            </a:r>
          </a:p>
        </p:txBody>
      </p:sp>
    </p:spTree>
    <p:extLst>
      <p:ext uri="{BB962C8B-B14F-4D97-AF65-F5344CB8AC3E}">
        <p14:creationId xmlns:p14="http://schemas.microsoft.com/office/powerpoint/2010/main" val="244759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Résultats : Image 7</a:t>
            </a:r>
          </a:p>
        </p:txBody>
      </p:sp>
      <p:pic>
        <p:nvPicPr>
          <p:cNvPr id="9" name="Espace réservé du contenu 8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F6E32B1-A934-4B87-89C6-2EE8DE5E60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0349" y="1593997"/>
            <a:ext cx="3992959" cy="5525260"/>
          </a:xfrm>
        </p:spPr>
      </p:pic>
      <p:pic>
        <p:nvPicPr>
          <p:cNvPr id="16" name="Image 1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DAD29BFE-B444-4544-8266-BF0F92AA1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2700" y="2179546"/>
            <a:ext cx="4272670" cy="363376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11ABDC-9876-403D-A463-FA93D06DCD65}"/>
              </a:ext>
            </a:extLst>
          </p:cNvPr>
          <p:cNvSpPr/>
          <p:nvPr/>
        </p:nvSpPr>
        <p:spPr>
          <a:xfrm>
            <a:off x="10084345" y="1366071"/>
            <a:ext cx="11673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0%</a:t>
            </a:r>
          </a:p>
        </p:txBody>
      </p:sp>
    </p:spTree>
    <p:extLst>
      <p:ext uri="{BB962C8B-B14F-4D97-AF65-F5344CB8AC3E}">
        <p14:creationId xmlns:p14="http://schemas.microsoft.com/office/powerpoint/2010/main" val="1408757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Résultats : Image 8</a:t>
            </a:r>
          </a:p>
        </p:txBody>
      </p:sp>
      <p:pic>
        <p:nvPicPr>
          <p:cNvPr id="4" name="Image 3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ADADC8C-95FE-454E-A3F8-89D524CD6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260" y="630210"/>
            <a:ext cx="3288481" cy="2796745"/>
          </a:xfrm>
          <a:prstGeom prst="rect">
            <a:avLst/>
          </a:prstGeom>
        </p:spPr>
      </p:pic>
      <p:pic>
        <p:nvPicPr>
          <p:cNvPr id="6" name="Image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23176D2-E54F-4F56-87F7-2CB0A6326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725" y="3657657"/>
            <a:ext cx="4593512" cy="2976408"/>
          </a:xfrm>
          <a:prstGeom prst="rect">
            <a:avLst/>
          </a:prstGeom>
        </p:spPr>
      </p:pic>
      <p:pic>
        <p:nvPicPr>
          <p:cNvPr id="17" name="Espace réservé du contenu 1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1D24E3BF-481C-4200-90CE-856776478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70214" y="1526713"/>
            <a:ext cx="4454511" cy="5851265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1EB49A5-A934-40A5-B564-62CC720BA13D}"/>
              </a:ext>
            </a:extLst>
          </p:cNvPr>
          <p:cNvSpPr/>
          <p:nvPr/>
        </p:nvSpPr>
        <p:spPr>
          <a:xfrm>
            <a:off x="9777276" y="2271869"/>
            <a:ext cx="15552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60%</a:t>
            </a:r>
          </a:p>
        </p:txBody>
      </p:sp>
    </p:spTree>
    <p:extLst>
      <p:ext uri="{BB962C8B-B14F-4D97-AF65-F5344CB8AC3E}">
        <p14:creationId xmlns:p14="http://schemas.microsoft.com/office/powerpoint/2010/main" val="547383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C9CF6F-C60B-4491-B83B-D67FE97BC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Première approche</a:t>
            </a:r>
            <a:endParaRPr lang="fr-FR" dirty="0"/>
          </a:p>
        </p:txBody>
      </p:sp>
      <p:pic>
        <p:nvPicPr>
          <p:cNvPr id="5" name="Espace réservé du contenu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F53DCFE1-5CCE-4097-8B22-AFA0FE2276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6384" y="1666800"/>
            <a:ext cx="4590662" cy="4919018"/>
          </a:xfrm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492C95AF-2599-48DC-BADF-9CB61FBE47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" t="1173" r="-429" b="27158"/>
          <a:stretch/>
        </p:blipFill>
        <p:spPr>
          <a:xfrm>
            <a:off x="1185297" y="1918982"/>
            <a:ext cx="4350363" cy="441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9328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5D820E-F872-4291-BC01-8DDA022CD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Bilan – Sources d’erreurs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AA8B62-6366-4D7A-A8B4-372795A81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Motif identifié sur 6 documents sur 8  </a:t>
            </a:r>
          </a:p>
          <a:p>
            <a:r>
              <a:rPr lang="fr-FR" dirty="0"/>
              <a:t>Champs correct à 50% pour 4 documents sur 8</a:t>
            </a:r>
          </a:p>
          <a:p>
            <a:r>
              <a:rPr lang="fr-FR" dirty="0"/>
              <a:t>Lettres semblables P,F ou S,$</a:t>
            </a:r>
          </a:p>
          <a:p>
            <a:r>
              <a:rPr lang="fr-FR" dirty="0"/>
              <a:t>Peu robuste au changement de format du document</a:t>
            </a:r>
          </a:p>
          <a:p>
            <a:r>
              <a:rPr lang="fr-FR" dirty="0"/>
              <a:t>Pas performant pour lire le texte superposé avec une ligne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80144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623567-AA3F-4F36-AAC3-175A16143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Suggestions d’amélioration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A4939D-2E7B-48CD-A73B-265C23D16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Filtre fréquentiel pour supprimer le motif en arrière-plan</a:t>
            </a:r>
          </a:p>
          <a:p>
            <a:r>
              <a:rPr lang="fr-FR" dirty="0"/>
              <a:t>Ajout  automatique d’une marge à l’image</a:t>
            </a:r>
          </a:p>
          <a:p>
            <a:r>
              <a:rPr lang="fr-FR" dirty="0"/>
              <a:t>Suppression des lignes</a:t>
            </a:r>
          </a:p>
          <a:p>
            <a:r>
              <a:rPr lang="fr-FR" dirty="0"/>
              <a:t>Correction d’une rotation</a:t>
            </a:r>
          </a:p>
          <a:p>
            <a:r>
              <a:rPr lang="fr-FR" dirty="0"/>
              <a:t>Correction du ratio de l’image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476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Cartographie des champs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1996CD5-3E0B-46ED-AEEF-CC6779D33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7892" y="1474281"/>
            <a:ext cx="5656393" cy="800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120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Cartographie des champs</a:t>
            </a:r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D1C24A76-F0BB-4726-946F-1D38AAEBA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482" y="1448749"/>
            <a:ext cx="6509020" cy="921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225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Utilisation de </a:t>
            </a:r>
            <a:r>
              <a:rPr lang="fr-FR" dirty="0" err="1">
                <a:solidFill>
                  <a:schemeClr val="tx1"/>
                </a:solidFill>
              </a:rPr>
              <a:t>pytesseract</a:t>
            </a:r>
            <a:r>
              <a:rPr lang="fr-FR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01E45C8-8BD5-47A7-92B7-E7ECFCD8C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076" y="2371626"/>
            <a:ext cx="3807831" cy="1228333"/>
          </a:xfrm>
          <a:prstGeom prst="rect">
            <a:avLst/>
          </a:prstGeom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41D3F723-C643-4D7B-9029-D1D49B342B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615" b="58743"/>
          <a:stretch/>
        </p:blipFill>
        <p:spPr>
          <a:xfrm>
            <a:off x="744842" y="1535111"/>
            <a:ext cx="2657103" cy="3143047"/>
          </a:xfrm>
          <a:prstGeom prst="rect">
            <a:avLst/>
          </a:prstGeom>
        </p:spPr>
      </p:pic>
      <p:sp>
        <p:nvSpPr>
          <p:cNvPr id="9" name="Flèche : droite 8">
            <a:extLst>
              <a:ext uri="{FF2B5EF4-FFF2-40B4-BE49-F238E27FC236}">
                <a16:creationId xmlns:a16="http://schemas.microsoft.com/office/drawing/2014/main" id="{F521B2DF-783C-4E1B-B2F2-4B431360064D}"/>
              </a:ext>
            </a:extLst>
          </p:cNvPr>
          <p:cNvSpPr/>
          <p:nvPr/>
        </p:nvSpPr>
        <p:spPr>
          <a:xfrm>
            <a:off x="3135085" y="2985793"/>
            <a:ext cx="3453283" cy="284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CDFA220D-3FE7-44E5-99DB-337572343020}"/>
              </a:ext>
            </a:extLst>
          </p:cNvPr>
          <p:cNvSpPr/>
          <p:nvPr/>
        </p:nvSpPr>
        <p:spPr>
          <a:xfrm rot="5400000">
            <a:off x="6667033" y="3903748"/>
            <a:ext cx="1285722" cy="284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5BC7FA1-15F9-41E2-8E65-AE189D147FCD}"/>
              </a:ext>
            </a:extLst>
          </p:cNvPr>
          <p:cNvSpPr/>
          <p:nvPr/>
        </p:nvSpPr>
        <p:spPr>
          <a:xfrm>
            <a:off x="5588217" y="4798155"/>
            <a:ext cx="3600862" cy="455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DE60F52-0BBF-4909-95EF-FC5F6EEC6BA3}"/>
              </a:ext>
            </a:extLst>
          </p:cNvPr>
          <p:cNvSpPr txBox="1"/>
          <p:nvPr/>
        </p:nvSpPr>
        <p:spPr>
          <a:xfrm>
            <a:off x="5588217" y="4841465"/>
            <a:ext cx="3727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MERCEDES – BENZ ITALIA SPA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633176C8-F8A3-47A6-BBFB-32BE7CDBC693}"/>
              </a:ext>
            </a:extLst>
          </p:cNvPr>
          <p:cNvSpPr txBox="1"/>
          <p:nvPr/>
        </p:nvSpPr>
        <p:spPr>
          <a:xfrm>
            <a:off x="7608119" y="3616111"/>
            <a:ext cx="2042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Reconnaissance de caractères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C35AE28E-5A80-4DDE-A86A-BAE3D2B7C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194" y="4305752"/>
            <a:ext cx="3048232" cy="23812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F2D9564B-B41D-4303-9101-FC8EC6FF68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4653" y="2624281"/>
            <a:ext cx="2705100" cy="18097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0B4EAFB-1049-47B7-87F7-D17439888DAB}"/>
              </a:ext>
            </a:extLst>
          </p:cNvPr>
          <p:cNvSpPr/>
          <p:nvPr/>
        </p:nvSpPr>
        <p:spPr>
          <a:xfrm>
            <a:off x="3445028" y="2255389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Extraction d’une sous-image</a:t>
            </a:r>
          </a:p>
        </p:txBody>
      </p:sp>
    </p:spTree>
    <p:extLst>
      <p:ext uri="{BB962C8B-B14F-4D97-AF65-F5344CB8AC3E}">
        <p14:creationId xmlns:p14="http://schemas.microsoft.com/office/powerpoint/2010/main" val="3609315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Irrégularités</a:t>
            </a:r>
          </a:p>
        </p:txBody>
      </p:sp>
      <p:pic>
        <p:nvPicPr>
          <p:cNvPr id="7" name="Image 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DB4DF992-02DB-4CF1-B6F2-489153AA74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35231" b="50068"/>
          <a:stretch/>
        </p:blipFill>
        <p:spPr>
          <a:xfrm>
            <a:off x="884417" y="1714787"/>
            <a:ext cx="3137078" cy="342433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329932D-816B-4272-8980-29BB74685F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441" b="55102"/>
          <a:stretch/>
        </p:blipFill>
        <p:spPr>
          <a:xfrm>
            <a:off x="4519981" y="1714786"/>
            <a:ext cx="2996422" cy="3424335"/>
          </a:xfrm>
          <a:prstGeom prst="rect">
            <a:avLst/>
          </a:prstGeom>
        </p:spPr>
      </p:pic>
      <p:pic>
        <p:nvPicPr>
          <p:cNvPr id="16" name="Image 15" descr="Une image contenant texte&#10;&#10;Description générée automatiquement">
            <a:extLst>
              <a:ext uri="{FF2B5EF4-FFF2-40B4-BE49-F238E27FC236}">
                <a16:creationId xmlns:a16="http://schemas.microsoft.com/office/drawing/2014/main" id="{B0C3451F-7D2D-4C66-B2BC-3D32FE829F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2" r="37648" b="47034"/>
          <a:stretch/>
        </p:blipFill>
        <p:spPr>
          <a:xfrm>
            <a:off x="8014889" y="1714785"/>
            <a:ext cx="2801261" cy="342433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160A526-D2F9-459F-BE75-6BA5548EED52}"/>
              </a:ext>
            </a:extLst>
          </p:cNvPr>
          <p:cNvSpPr/>
          <p:nvPr/>
        </p:nvSpPr>
        <p:spPr>
          <a:xfrm>
            <a:off x="1689581" y="5357942"/>
            <a:ext cx="1305546" cy="455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13C7531-59E7-490B-894D-37D37EE77E11}"/>
              </a:ext>
            </a:extLst>
          </p:cNvPr>
          <p:cNvSpPr txBox="1"/>
          <p:nvPr/>
        </p:nvSpPr>
        <p:spPr>
          <a:xfrm>
            <a:off x="1689581" y="5399530"/>
            <a:ext cx="1997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Translation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9E7DBB-1453-4342-B943-94E67E1FEA8C}"/>
              </a:ext>
            </a:extLst>
          </p:cNvPr>
          <p:cNvSpPr/>
          <p:nvPr/>
        </p:nvSpPr>
        <p:spPr>
          <a:xfrm>
            <a:off x="5041070" y="5314632"/>
            <a:ext cx="2068857" cy="455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05FB9AB6-C1B0-4D99-BB5A-5DE2A0DFA242}"/>
              </a:ext>
            </a:extLst>
          </p:cNvPr>
          <p:cNvSpPr txBox="1"/>
          <p:nvPr/>
        </p:nvSpPr>
        <p:spPr>
          <a:xfrm>
            <a:off x="5041070" y="5344794"/>
            <a:ext cx="1997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Agrandissement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6BB72B-C4D6-4170-94E9-3E5475D81EA4}"/>
              </a:ext>
            </a:extLst>
          </p:cNvPr>
          <p:cNvSpPr/>
          <p:nvPr/>
        </p:nvSpPr>
        <p:spPr>
          <a:xfrm>
            <a:off x="8588371" y="5314632"/>
            <a:ext cx="1661908" cy="455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137FB2F8-01BF-4ABD-BCD9-80AD2F3E0113}"/>
              </a:ext>
            </a:extLst>
          </p:cNvPr>
          <p:cNvSpPr txBox="1"/>
          <p:nvPr/>
        </p:nvSpPr>
        <p:spPr>
          <a:xfrm>
            <a:off x="8756322" y="5357942"/>
            <a:ext cx="1997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Rotation</a:t>
            </a:r>
          </a:p>
        </p:txBody>
      </p:sp>
    </p:spTree>
    <p:extLst>
      <p:ext uri="{BB962C8B-B14F-4D97-AF65-F5344CB8AC3E}">
        <p14:creationId xmlns:p14="http://schemas.microsoft.com/office/powerpoint/2010/main" val="1844211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Identification d’un motif sur l’image</a:t>
            </a:r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1777D3A1-55DE-4093-854C-8F3F24976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4" y="1526635"/>
            <a:ext cx="2684202" cy="3800640"/>
          </a:xfrm>
          <a:prstGeom prst="rect">
            <a:avLst/>
          </a:prstGeom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FF836929-2F43-4A8D-BAE7-C2A755A2AC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0" r="-2080" b="4651"/>
          <a:stretch/>
        </p:blipFill>
        <p:spPr>
          <a:xfrm>
            <a:off x="7690711" y="1703412"/>
            <a:ext cx="3291722" cy="3623863"/>
          </a:xfrm>
          <a:prstGeom prst="rect">
            <a:avLst/>
          </a:prstGeom>
        </p:spPr>
      </p:pic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B52D8679-58B2-405C-B6A7-BF3CECC5895B}"/>
              </a:ext>
            </a:extLst>
          </p:cNvPr>
          <p:cNvSpPr/>
          <p:nvPr/>
        </p:nvSpPr>
        <p:spPr>
          <a:xfrm>
            <a:off x="3601468" y="3977008"/>
            <a:ext cx="4326931" cy="284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5D0C5C-68CF-4F53-93AF-8AE6722E3B7B}"/>
              </a:ext>
            </a:extLst>
          </p:cNvPr>
          <p:cNvSpPr/>
          <p:nvPr/>
        </p:nvSpPr>
        <p:spPr>
          <a:xfrm>
            <a:off x="4226357" y="3053678"/>
            <a:ext cx="324479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- Passage en niveau de gris</a:t>
            </a:r>
          </a:p>
          <a:p>
            <a:r>
              <a:rPr lang="fr-FR" dirty="0"/>
              <a:t>- Egalisation  </a:t>
            </a:r>
          </a:p>
          <a:p>
            <a:r>
              <a:rPr lang="fr-FR" dirty="0"/>
              <a:t>- Seuillage en binaire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5C136A94-33B8-4B71-979F-E66A87E7B7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112" y="5487839"/>
            <a:ext cx="4940816" cy="52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759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Identification d’un motif sur l’image</a:t>
            </a:r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B52D8679-58B2-405C-B6A7-BF3CECC5895B}"/>
              </a:ext>
            </a:extLst>
          </p:cNvPr>
          <p:cNvSpPr/>
          <p:nvPr/>
        </p:nvSpPr>
        <p:spPr>
          <a:xfrm>
            <a:off x="3601469" y="3977008"/>
            <a:ext cx="3667078" cy="284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5D0C5C-68CF-4F53-93AF-8AE6722E3B7B}"/>
              </a:ext>
            </a:extLst>
          </p:cNvPr>
          <p:cNvSpPr/>
          <p:nvPr/>
        </p:nvSpPr>
        <p:spPr>
          <a:xfrm>
            <a:off x="4685619" y="2699452"/>
            <a:ext cx="22581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Morphologie mathématique :</a:t>
            </a:r>
          </a:p>
          <a:p>
            <a:r>
              <a:rPr lang="fr-FR" dirty="0"/>
              <a:t>Erosion et dilatation</a:t>
            </a:r>
          </a:p>
        </p:txBody>
      </p:sp>
      <p:pic>
        <p:nvPicPr>
          <p:cNvPr id="16" name="Image 15" descr="Une image contenant texte&#10;&#10;Description générée automatiquement">
            <a:extLst>
              <a:ext uri="{FF2B5EF4-FFF2-40B4-BE49-F238E27FC236}">
                <a16:creationId xmlns:a16="http://schemas.microsoft.com/office/drawing/2014/main" id="{37116541-055A-4B01-AE2A-90405617B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0" r="-2080" b="4651"/>
          <a:stretch/>
        </p:blipFill>
        <p:spPr>
          <a:xfrm>
            <a:off x="1087748" y="1615023"/>
            <a:ext cx="3291722" cy="3623863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CA5CAC37-0D65-4855-AB5C-45C004258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9585" y="5375941"/>
            <a:ext cx="5772150" cy="885825"/>
          </a:xfrm>
          <a:prstGeom prst="rect">
            <a:avLst/>
          </a:prstGeom>
        </p:spPr>
      </p:pic>
      <p:pic>
        <p:nvPicPr>
          <p:cNvPr id="6" name="Image 5" descr="Une image contenant capture d’écran, ordinateur&#10;&#10;Description générée automatiquement">
            <a:extLst>
              <a:ext uri="{FF2B5EF4-FFF2-40B4-BE49-F238E27FC236}">
                <a16:creationId xmlns:a16="http://schemas.microsoft.com/office/drawing/2014/main" id="{17FA6163-7470-441F-9441-80C43C09C6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38"/>
          <a:stretch/>
        </p:blipFill>
        <p:spPr>
          <a:xfrm>
            <a:off x="7406542" y="1615022"/>
            <a:ext cx="3473002" cy="362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710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4ED4FEB-DA11-4BD5-BE98-D4066070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7397"/>
            <a:ext cx="8761413" cy="898674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Reconnaissance de forme</a:t>
            </a:r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B52D8679-58B2-405C-B6A7-BF3CECC5895B}"/>
              </a:ext>
            </a:extLst>
          </p:cNvPr>
          <p:cNvSpPr/>
          <p:nvPr/>
        </p:nvSpPr>
        <p:spPr>
          <a:xfrm>
            <a:off x="3532246" y="3218721"/>
            <a:ext cx="3667078" cy="284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 descr="Une image contenant capture d’écran, ordinateur&#10;&#10;Description générée automatiquement">
            <a:extLst>
              <a:ext uri="{FF2B5EF4-FFF2-40B4-BE49-F238E27FC236}">
                <a16:creationId xmlns:a16="http://schemas.microsoft.com/office/drawing/2014/main" id="{17FA6163-7470-441F-9441-80C43C09C6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38"/>
          <a:stretch/>
        </p:blipFill>
        <p:spPr>
          <a:xfrm>
            <a:off x="1370218" y="1474177"/>
            <a:ext cx="3201359" cy="334042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0EC373A2-7372-4A29-ACA0-AD637FF34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648" y="5062042"/>
            <a:ext cx="6264275" cy="104277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B6344A1-E403-4C78-99AB-1B3E361EB1AC}"/>
              </a:ext>
            </a:extLst>
          </p:cNvPr>
          <p:cNvSpPr/>
          <p:nvPr/>
        </p:nvSpPr>
        <p:spPr>
          <a:xfrm>
            <a:off x="4648612" y="2018392"/>
            <a:ext cx="27291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Détection des formes </a:t>
            </a:r>
          </a:p>
          <a:p>
            <a:r>
              <a:rPr lang="fr-FR" dirty="0"/>
              <a:t>Calcul des coordonnées des carrés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F30D41-C838-4DB4-A43F-8B400B6046FF}"/>
              </a:ext>
            </a:extLst>
          </p:cNvPr>
          <p:cNvSpPr/>
          <p:nvPr/>
        </p:nvSpPr>
        <p:spPr>
          <a:xfrm>
            <a:off x="7748699" y="1692231"/>
            <a:ext cx="2626766" cy="1200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F8E42AC-C40C-4C63-B361-1235F3E6EF0A}"/>
              </a:ext>
            </a:extLst>
          </p:cNvPr>
          <p:cNvSpPr txBox="1"/>
          <p:nvPr/>
        </p:nvSpPr>
        <p:spPr>
          <a:xfrm>
            <a:off x="7748699" y="1692231"/>
            <a:ext cx="2719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Calcul du centre du motif</a:t>
            </a:r>
          </a:p>
          <a:p>
            <a:r>
              <a:rPr lang="fr-FR" dirty="0"/>
              <a:t>=&gt; Résout la translation</a:t>
            </a:r>
          </a:p>
          <a:p>
            <a:endParaRPr lang="fr-FR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6E96C9-2AE5-435F-A619-F50EF58B7839}"/>
              </a:ext>
            </a:extLst>
          </p:cNvPr>
          <p:cNvSpPr/>
          <p:nvPr/>
        </p:nvSpPr>
        <p:spPr>
          <a:xfrm>
            <a:off x="7738809" y="3340444"/>
            <a:ext cx="2626766" cy="1200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05E3774-BD23-4A8D-B44F-3B0AB917913B}"/>
              </a:ext>
            </a:extLst>
          </p:cNvPr>
          <p:cNvSpPr txBox="1"/>
          <p:nvPr/>
        </p:nvSpPr>
        <p:spPr>
          <a:xfrm>
            <a:off x="7738809" y="3260755"/>
            <a:ext cx="2719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Calcul de la taille du motif</a:t>
            </a:r>
          </a:p>
          <a:p>
            <a:r>
              <a:rPr lang="fr-FR" dirty="0"/>
              <a:t>=&gt; Résout l’agrandissement</a:t>
            </a:r>
          </a:p>
        </p:txBody>
      </p:sp>
    </p:spTree>
    <p:extLst>
      <p:ext uri="{BB962C8B-B14F-4D97-AF65-F5344CB8AC3E}">
        <p14:creationId xmlns:p14="http://schemas.microsoft.com/office/powerpoint/2010/main" val="3278707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50B04061247C4C822E297A8B1C19DD" ma:contentTypeVersion="10" ma:contentTypeDescription="Create a new document." ma:contentTypeScope="" ma:versionID="3789ccae19f1be3378f5087d4d91f07b">
  <xsd:schema xmlns:xsd="http://www.w3.org/2001/XMLSchema" xmlns:xs="http://www.w3.org/2001/XMLSchema" xmlns:p="http://schemas.microsoft.com/office/2006/metadata/properties" xmlns:ns3="cd6867cd-f3bb-4269-b6cb-b971c05b196a" xmlns:ns4="d1df4852-607b-4e81-b54a-2b57241401e4" targetNamespace="http://schemas.microsoft.com/office/2006/metadata/properties" ma:root="true" ma:fieldsID="c870de25fea866b01bd4586178ac5171" ns3:_="" ns4:_="">
    <xsd:import namespace="cd6867cd-f3bb-4269-b6cb-b971c05b196a"/>
    <xsd:import namespace="d1df4852-607b-4e81-b54a-2b57241401e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6867cd-f3bb-4269-b6cb-b971c05b196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df4852-607b-4e81-b54a-2b57241401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F5213B-1279-4AAF-9D91-68ACFF8A9984}">
  <ds:schemaRefs>
    <ds:schemaRef ds:uri="d1df4852-607b-4e81-b54a-2b57241401e4"/>
    <ds:schemaRef ds:uri="http://purl.org/dc/terms/"/>
    <ds:schemaRef ds:uri="http://schemas.openxmlformats.org/package/2006/metadata/core-properties"/>
    <ds:schemaRef ds:uri="http://purl.org/dc/dcmitype/"/>
    <ds:schemaRef ds:uri="cd6867cd-f3bb-4269-b6cb-b971c05b196a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068BE32-803B-4099-ABAA-658235E1071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01032E-BA97-4110-B215-EEF46E5456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d6867cd-f3bb-4269-b6cb-b971c05b196a"/>
    <ds:schemaRef ds:uri="d1df4852-607b-4e81-b54a-2b57241401e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229</Words>
  <Application>Microsoft Office PowerPoint</Application>
  <PresentationFormat>Grand écran</PresentationFormat>
  <Paragraphs>63</Paragraphs>
  <Slides>21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5" baseType="lpstr">
      <vt:lpstr>Arial</vt:lpstr>
      <vt:lpstr>Century Gothic</vt:lpstr>
      <vt:lpstr>Wingdings 3</vt:lpstr>
      <vt:lpstr>Salle d’ions</vt:lpstr>
      <vt:lpstr>Traitements des images</vt:lpstr>
      <vt:lpstr>Première approche</vt:lpstr>
      <vt:lpstr>Cartographie des champs</vt:lpstr>
      <vt:lpstr>Cartographie des champs</vt:lpstr>
      <vt:lpstr>Utilisation de pytesseract </vt:lpstr>
      <vt:lpstr>Irrégularités</vt:lpstr>
      <vt:lpstr>Identification d’un motif sur l’image</vt:lpstr>
      <vt:lpstr>Identification d’un motif sur l’image</vt:lpstr>
      <vt:lpstr>Reconnaissance de forme</vt:lpstr>
      <vt:lpstr>Pre-Processing</vt:lpstr>
      <vt:lpstr>Filtrage fréquentiel</vt:lpstr>
      <vt:lpstr>Résultats : Image 1</vt:lpstr>
      <vt:lpstr>Résultats : Image 2</vt:lpstr>
      <vt:lpstr>Résultats : Image 3</vt:lpstr>
      <vt:lpstr>Résultats : Image 4</vt:lpstr>
      <vt:lpstr>Résultats : Image 5</vt:lpstr>
      <vt:lpstr>Résultats : Image 6</vt:lpstr>
      <vt:lpstr>Résultats : Image 7</vt:lpstr>
      <vt:lpstr>Résultats : Image 8</vt:lpstr>
      <vt:lpstr>Bilan – Sources d’erreurs</vt:lpstr>
      <vt:lpstr>Suggestions d’amélioration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Traitements des images</dc:title>
  <dc:creator>Florent Bouisset</dc:creator>
  <cp:lastModifiedBy>Florent Bouisset</cp:lastModifiedBy>
  <cp:revision>7</cp:revision>
  <dcterms:created xsi:type="dcterms:W3CDTF">2020-01-20T18:44:41Z</dcterms:created>
  <dcterms:modified xsi:type="dcterms:W3CDTF">2020-01-20T21:49:18Z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0x0101006150B04061247C4C822E297A8B1C19DD</vt:lpwstr>
  </property>
</Properties>
</file>